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04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25.03.2021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25.03.2021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25.03.2021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25.03.2021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25.03.2021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8000" r="-2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25.03.2021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772816"/>
            <a:ext cx="8784976" cy="3785652"/>
          </a:xfrm>
          <a:prstGeom prst="rect">
            <a:avLst/>
          </a:prstGeom>
        </p:spPr>
        <p:txBody>
          <a:bodyPr wrap="square">
            <a:spAutoFit/>
          </a:bodyPr>
          <a:lstStyle/>
          <a:p>
            <a:pPr algn="ctr"/>
            <a:r>
              <a:rPr lang="ru-RU" sz="4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a:ea typeface="Calibri"/>
              </a:rPr>
              <a:t>«Ценностные </a:t>
            </a:r>
            <a:r>
              <a:rPr lang="ru-RU" sz="4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a:ea typeface="Calibri"/>
              </a:rPr>
              <a:t>ориентиры современных школьников. Самооценка и </a:t>
            </a:r>
            <a:r>
              <a:rPr lang="ru-RU" sz="4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a:ea typeface="Calibri"/>
              </a:rPr>
              <a:t>самоконтроль</a:t>
            </a:r>
            <a:r>
              <a:rPr lang="ru-RU" sz="4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a:ea typeface="Calibri"/>
              </a:rPr>
              <a:t>.</a:t>
            </a:r>
            <a:r>
              <a:rPr lang="ru-RU" sz="4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a:ea typeface="Calibri"/>
              </a:rPr>
              <a:t> </a:t>
            </a:r>
            <a:r>
              <a:rPr lang="ru-RU" sz="4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a:ea typeface="Calibri"/>
              </a:rPr>
              <a:t>Профессиональная ориентация обучающихся</a:t>
            </a:r>
            <a:r>
              <a:rPr lang="ru-RU" sz="4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a:ea typeface="Calibri"/>
              </a:rPr>
              <a:t>.»</a:t>
            </a:r>
            <a:endParaRPr lang="ru-RU" sz="4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5" name="Прямоугольник 4"/>
          <p:cNvSpPr/>
          <p:nvPr/>
        </p:nvSpPr>
        <p:spPr>
          <a:xfrm>
            <a:off x="1511714" y="764704"/>
            <a:ext cx="6069033" cy="769441"/>
          </a:xfrm>
          <a:prstGeom prst="rect">
            <a:avLst/>
          </a:prstGeom>
          <a:noFill/>
        </p:spPr>
        <p:txBody>
          <a:bodyPr wrap="none" lIns="91440" tIns="45720" rIns="91440" bIns="45720">
            <a:spAutoFit/>
          </a:bodyPr>
          <a:lstStyle/>
          <a:p>
            <a:pPr algn="ctr"/>
            <a:r>
              <a:rPr lang="ru-RU" sz="4400" u="sng"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Педагогический всеобуч</a:t>
            </a:r>
            <a:endParaRPr lang="ru-RU" sz="4400" u="sng"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949879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педвсеобч март\img0.jpg"/>
          <p:cNvPicPr>
            <a:picLocks noChangeAspect="1" noChangeArrowheads="1"/>
          </p:cNvPicPr>
          <p:nvPr/>
        </p:nvPicPr>
        <p:blipFill rotWithShape="1">
          <a:blip r:embed="rId2">
            <a:extLst>
              <a:ext uri="{28A0092B-C50C-407E-A947-70E740481C1C}">
                <a14:useLocalDpi xmlns:a14="http://schemas.microsoft.com/office/drawing/2010/main" val="0"/>
              </a:ext>
            </a:extLst>
          </a:blip>
          <a:srcRect l="16061" t="22424" r="9545" b="21212"/>
          <a:stretch/>
        </p:blipFill>
        <p:spPr bwMode="auto">
          <a:xfrm>
            <a:off x="68310" y="38231"/>
            <a:ext cx="4159990" cy="23638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68310" y="2402055"/>
            <a:ext cx="8713788"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ru-RU" sz="2800" b="1" dirty="0">
                <a:solidFill>
                  <a:srgbClr val="002060"/>
                </a:solidFill>
                <a:latin typeface="Times New Roman" pitchFamily="18" charset="0"/>
                <a:cs typeface="Times New Roman" pitchFamily="18" charset="0"/>
              </a:rPr>
              <a:t>В младшем школьном возрасте ведущей является учебная деятельность; именно от ее хода и зависит в решающей степени формирование самооценки ребенка, она прямо связана с его успеваемостью, успехами в учении.</a:t>
            </a:r>
          </a:p>
        </p:txBody>
      </p:sp>
      <p:pic>
        <p:nvPicPr>
          <p:cNvPr id="6147" name="Picture 3" descr="F:\педвсеобч март\img1.jpg"/>
          <p:cNvPicPr>
            <a:picLocks noChangeAspect="1" noChangeArrowheads="1"/>
          </p:cNvPicPr>
          <p:nvPr/>
        </p:nvPicPr>
        <p:blipFill rotWithShape="1">
          <a:blip r:embed="rId3">
            <a:extLst>
              <a:ext uri="{28A0092B-C50C-407E-A947-70E740481C1C}">
                <a14:useLocalDpi xmlns:a14="http://schemas.microsoft.com/office/drawing/2010/main" val="0"/>
              </a:ext>
            </a:extLst>
          </a:blip>
          <a:srcRect l="62728" t="47677" r="1515" b="15960"/>
          <a:stretch/>
        </p:blipFill>
        <p:spPr bwMode="auto">
          <a:xfrm>
            <a:off x="5484716" y="4149080"/>
            <a:ext cx="3269673" cy="2493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605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01336" y="476672"/>
            <a:ext cx="8569325"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kumimoji="0" lang="ru-RU" sz="4000" b="1" dirty="0">
                <a:solidFill>
                  <a:srgbClr val="002060"/>
                </a:solidFill>
                <a:latin typeface="Times New Roman" pitchFamily="18" charset="0"/>
                <a:cs typeface="Times New Roman" pitchFamily="18" charset="0"/>
              </a:rPr>
              <a:t>Самооценка подростка формируется в процессе его равнения на те моральные ценности и требования, которые приняты в кругу сверстников.</a:t>
            </a:r>
          </a:p>
        </p:txBody>
      </p:sp>
      <p:pic>
        <p:nvPicPr>
          <p:cNvPr id="7171" name="Picture 3" descr="F:\педвсеобч март\img13.jpg"/>
          <p:cNvPicPr>
            <a:picLocks noChangeAspect="1" noChangeArrowheads="1"/>
          </p:cNvPicPr>
          <p:nvPr/>
        </p:nvPicPr>
        <p:blipFill rotWithShape="1">
          <a:blip r:embed="rId2">
            <a:extLst>
              <a:ext uri="{28A0092B-C50C-407E-A947-70E740481C1C}">
                <a14:useLocalDpi xmlns:a14="http://schemas.microsoft.com/office/drawing/2010/main" val="0"/>
              </a:ext>
            </a:extLst>
          </a:blip>
          <a:srcRect l="45426" t="24647" r="2841" b="13333"/>
          <a:stretch/>
        </p:blipFill>
        <p:spPr bwMode="auto">
          <a:xfrm rot="264868">
            <a:off x="3635897" y="4124512"/>
            <a:ext cx="3528392" cy="23793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a2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67718">
            <a:off x="6754857" y="4744178"/>
            <a:ext cx="2398658" cy="191866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F:\педвсеобч март\0014-014-Podvedem-itogi.jpg"/>
          <p:cNvPicPr>
            <a:picLocks noChangeAspect="1" noChangeArrowheads="1"/>
          </p:cNvPicPr>
          <p:nvPr/>
        </p:nvPicPr>
        <p:blipFill rotWithShape="1">
          <a:blip r:embed="rId4">
            <a:extLst>
              <a:ext uri="{28A0092B-C50C-407E-A947-70E740481C1C}">
                <a14:useLocalDpi xmlns:a14="http://schemas.microsoft.com/office/drawing/2010/main" val="0"/>
              </a:ext>
            </a:extLst>
          </a:blip>
          <a:srcRect l="23485" t="61818" r="35909" b="2424"/>
          <a:stretch/>
        </p:blipFill>
        <p:spPr bwMode="auto">
          <a:xfrm>
            <a:off x="301336" y="3646771"/>
            <a:ext cx="3713019" cy="2452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804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95536" y="585461"/>
            <a:ext cx="850841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kumimoji="0" lang="ru-RU" sz="3200" b="1" dirty="0">
                <a:solidFill>
                  <a:srgbClr val="FF0000"/>
                </a:solidFill>
                <a:latin typeface="Times New Roman" pitchFamily="18" charset="0"/>
                <a:cs typeface="Times New Roman" pitchFamily="18" charset="0"/>
              </a:rPr>
              <a:t>Родителям необходимо: </a:t>
            </a:r>
            <a:endParaRPr kumimoji="0" lang="ru-RU" sz="3200" b="1" dirty="0">
              <a:solidFill>
                <a:srgbClr val="FFFF00"/>
              </a:solidFill>
              <a:latin typeface="Times New Roman" pitchFamily="18" charset="0"/>
              <a:cs typeface="Times New Roman" pitchFamily="18" charset="0"/>
            </a:endParaRPr>
          </a:p>
          <a:p>
            <a:pPr>
              <a:buFontTx/>
              <a:buChar char="•"/>
            </a:pPr>
            <a:r>
              <a:rPr kumimoji="0" lang="ru-RU" sz="3200" b="1" dirty="0">
                <a:solidFill>
                  <a:srgbClr val="002060"/>
                </a:solidFill>
                <a:latin typeface="Times New Roman" pitchFamily="18" charset="0"/>
                <a:cs typeface="Times New Roman" pitchFamily="18" charset="0"/>
              </a:rPr>
              <a:t> создавать “ситуацию успеха”; </a:t>
            </a:r>
          </a:p>
          <a:p>
            <a:pPr>
              <a:buFontTx/>
              <a:buChar char="•"/>
            </a:pPr>
            <a:r>
              <a:rPr kumimoji="0" lang="ru-RU" sz="3200" b="1" dirty="0">
                <a:solidFill>
                  <a:srgbClr val="002060"/>
                </a:solidFill>
                <a:latin typeface="Times New Roman" pitchFamily="18" charset="0"/>
                <a:cs typeface="Times New Roman" pitchFamily="18" charset="0"/>
              </a:rPr>
              <a:t> возвышать детей в их собственных глазах; </a:t>
            </a:r>
          </a:p>
          <a:p>
            <a:pPr>
              <a:buFontTx/>
              <a:buChar char="•"/>
            </a:pPr>
            <a:r>
              <a:rPr kumimoji="0" lang="ru-RU" sz="3200" b="1" dirty="0">
                <a:solidFill>
                  <a:srgbClr val="002060"/>
                </a:solidFill>
                <a:latin typeface="Times New Roman" pitchFamily="18" charset="0"/>
                <a:cs typeface="Times New Roman" pitchFamily="18" charset="0"/>
              </a:rPr>
              <a:t> хвалить  даже за небольшой успех.</a:t>
            </a:r>
          </a:p>
        </p:txBody>
      </p:sp>
      <p:pic>
        <p:nvPicPr>
          <p:cNvPr id="8194" name="Picture 2" descr="F:\педвсеобч март\img8.jpg"/>
          <p:cNvPicPr>
            <a:picLocks noChangeAspect="1" noChangeArrowheads="1"/>
          </p:cNvPicPr>
          <p:nvPr/>
        </p:nvPicPr>
        <p:blipFill rotWithShape="1">
          <a:blip r:embed="rId2">
            <a:extLst>
              <a:ext uri="{28A0092B-C50C-407E-A947-70E740481C1C}">
                <a14:useLocalDpi xmlns:a14="http://schemas.microsoft.com/office/drawing/2010/main" val="0"/>
              </a:ext>
            </a:extLst>
          </a:blip>
          <a:srcRect l="28788" t="48283" r="30151" b="14950"/>
          <a:stretch/>
        </p:blipFill>
        <p:spPr bwMode="auto">
          <a:xfrm>
            <a:off x="1527626" y="2628448"/>
            <a:ext cx="6120680" cy="4110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730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79388" y="422186"/>
            <a:ext cx="87852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ru-RU" sz="3600" b="1" dirty="0">
                <a:solidFill>
                  <a:srgbClr val="FC0416"/>
                </a:solidFill>
                <a:latin typeface="Times New Roman" pitchFamily="18" charset="0"/>
                <a:cs typeface="Times New Roman" pitchFamily="18" charset="0"/>
              </a:rPr>
              <a:t>Самоконтроль</a:t>
            </a:r>
            <a:r>
              <a:rPr kumimoji="0" lang="ru-RU" sz="3600" b="1" dirty="0">
                <a:solidFill>
                  <a:schemeClr val="bg1"/>
                </a:solidFill>
                <a:latin typeface="Times New Roman" pitchFamily="18" charset="0"/>
                <a:cs typeface="Times New Roman" pitchFamily="18" charset="0"/>
              </a:rPr>
              <a:t> </a:t>
            </a:r>
            <a:r>
              <a:rPr kumimoji="0" lang="ru-RU" sz="3600" b="1" dirty="0">
                <a:solidFill>
                  <a:srgbClr val="002060"/>
                </a:solidFill>
                <a:latin typeface="Times New Roman" pitchFamily="18" charset="0"/>
                <a:cs typeface="Times New Roman" pitchFamily="18" charset="0"/>
              </a:rPr>
              <a:t>- одна из характеристик свободы и ответственности личности. </a:t>
            </a:r>
          </a:p>
        </p:txBody>
      </p:sp>
      <p:pic>
        <p:nvPicPr>
          <p:cNvPr id="5" name="Picture 2" descr="F:\педвсеобч март\maxresdefault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14" y="1735161"/>
            <a:ext cx="8784299" cy="494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463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580160" y="506869"/>
            <a:ext cx="845633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kumimoji="0" lang="ru-RU" sz="3200" b="1" dirty="0">
                <a:solidFill>
                  <a:srgbClr val="FC0416"/>
                </a:solidFill>
                <a:latin typeface="Times New Roman" pitchFamily="18" charset="0"/>
                <a:cs typeface="Times New Roman" pitchFamily="18" charset="0"/>
              </a:rPr>
              <a:t>Самоконтроль включает в себя: </a:t>
            </a:r>
            <a:endParaRPr kumimoji="0" lang="ru-RU" sz="3200" b="1" dirty="0">
              <a:solidFill>
                <a:srgbClr val="FFFF00"/>
              </a:solidFill>
              <a:latin typeface="Times New Roman" pitchFamily="18" charset="0"/>
              <a:cs typeface="Times New Roman" pitchFamily="18" charset="0"/>
            </a:endParaRPr>
          </a:p>
          <a:p>
            <a:pPr>
              <a:buFontTx/>
              <a:buChar char="•"/>
            </a:pPr>
            <a:r>
              <a:rPr kumimoji="0" lang="ru-RU" sz="3200" dirty="0">
                <a:solidFill>
                  <a:srgbClr val="002060"/>
                </a:solidFill>
                <a:latin typeface="Times New Roman" pitchFamily="18" charset="0"/>
                <a:cs typeface="Times New Roman" pitchFamily="18" charset="0"/>
              </a:rPr>
              <a:t> </a:t>
            </a:r>
            <a:r>
              <a:rPr kumimoji="0" lang="ru-RU" sz="3200" b="1" dirty="0">
                <a:solidFill>
                  <a:srgbClr val="002060"/>
                </a:solidFill>
                <a:latin typeface="Times New Roman" pitchFamily="18" charset="0"/>
                <a:cs typeface="Times New Roman" pitchFamily="18" charset="0"/>
              </a:rPr>
              <a:t>поведенческий самоконтроль: контроль собственный действий и воздействий, </a:t>
            </a:r>
          </a:p>
          <a:p>
            <a:pPr>
              <a:buFontTx/>
              <a:buChar char="•"/>
            </a:pPr>
            <a:r>
              <a:rPr kumimoji="0" lang="ru-RU" sz="3200" b="1" dirty="0">
                <a:solidFill>
                  <a:srgbClr val="002060"/>
                </a:solidFill>
                <a:latin typeface="Times New Roman" pitchFamily="18" charset="0"/>
                <a:cs typeface="Times New Roman" pitchFamily="18" charset="0"/>
              </a:rPr>
              <a:t> эмоциональный самоконтроль: контроль собственных эмоций и состояний. </a:t>
            </a:r>
          </a:p>
          <a:p>
            <a:pPr eaLnBrk="0" hangingPunct="0"/>
            <a:endParaRPr kumimoji="0" lang="ru-RU" sz="3200" b="1" dirty="0">
              <a:solidFill>
                <a:srgbClr val="FFFF00"/>
              </a:solidFill>
              <a:latin typeface="Arial" charset="0"/>
            </a:endParaRPr>
          </a:p>
        </p:txBody>
      </p:sp>
      <p:pic>
        <p:nvPicPr>
          <p:cNvPr id="6" name="Picture 2" descr="F:\педвсеобч март\4-05-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7098" y="2996952"/>
            <a:ext cx="6642460" cy="36893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571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79388" y="260350"/>
            <a:ext cx="8640762" cy="564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kumimoji="0" lang="ru-RU" sz="2800" b="1" dirty="0">
                <a:solidFill>
                  <a:srgbClr val="FC0416"/>
                </a:solidFill>
                <a:latin typeface="Times New Roman" pitchFamily="18" charset="0"/>
                <a:cs typeface="Times New Roman" pitchFamily="18" charset="0"/>
              </a:rPr>
              <a:t>Этапы формирования самоконтроля:</a:t>
            </a:r>
          </a:p>
          <a:p>
            <a:endParaRPr kumimoji="0" lang="ru-RU" sz="2800" b="1" dirty="0">
              <a:ln>
                <a:solidFill>
                  <a:srgbClr val="002060"/>
                </a:solidFill>
              </a:ln>
              <a:solidFill>
                <a:srgbClr val="002060"/>
              </a:solidFill>
              <a:latin typeface="Times New Roman" pitchFamily="18" charset="0"/>
              <a:cs typeface="Times New Roman" pitchFamily="18" charset="0"/>
            </a:endParaRPr>
          </a:p>
          <a:p>
            <a:pPr>
              <a:buFontTx/>
              <a:buChar char="•"/>
            </a:pPr>
            <a:r>
              <a:rPr kumimoji="0" lang="ru-RU" sz="2800" b="1" dirty="0">
                <a:ln>
                  <a:solidFill>
                    <a:srgbClr val="002060"/>
                  </a:solidFill>
                </a:ln>
                <a:solidFill>
                  <a:srgbClr val="002060"/>
                </a:solidFill>
                <a:latin typeface="Times New Roman" pitchFamily="18" charset="0"/>
                <a:cs typeface="Times New Roman" pitchFamily="18" charset="0"/>
              </a:rPr>
              <a:t> 1-й этап. Ребёнок должен научиться понимать и принимать контроль родителей и учителей.</a:t>
            </a:r>
          </a:p>
          <a:p>
            <a:endParaRPr kumimoji="0" lang="ru-RU" sz="2800" b="1" dirty="0">
              <a:ln>
                <a:solidFill>
                  <a:srgbClr val="002060"/>
                </a:solidFill>
              </a:ln>
              <a:solidFill>
                <a:srgbClr val="002060"/>
              </a:solidFill>
              <a:latin typeface="Times New Roman" pitchFamily="18" charset="0"/>
              <a:cs typeface="Times New Roman" pitchFamily="18" charset="0"/>
            </a:endParaRPr>
          </a:p>
          <a:p>
            <a:pPr>
              <a:buFontTx/>
              <a:buChar char="•"/>
            </a:pPr>
            <a:r>
              <a:rPr kumimoji="0" lang="ru-RU" sz="2800" b="1" dirty="0">
                <a:ln>
                  <a:solidFill>
                    <a:srgbClr val="002060"/>
                  </a:solidFill>
                </a:ln>
                <a:solidFill>
                  <a:srgbClr val="002060"/>
                </a:solidFill>
                <a:latin typeface="Times New Roman" pitchFamily="18" charset="0"/>
                <a:cs typeface="Times New Roman" pitchFamily="18" charset="0"/>
              </a:rPr>
              <a:t> 2-й этап. Он должен научиться  наблюдать и анализировать учебную деятельность своих товарищей.</a:t>
            </a:r>
          </a:p>
          <a:p>
            <a:endParaRPr kumimoji="0" lang="ru-RU" sz="2800" b="1" dirty="0">
              <a:ln>
                <a:solidFill>
                  <a:srgbClr val="FFFF00"/>
                </a:solidFill>
              </a:ln>
              <a:solidFill>
                <a:srgbClr val="FFFF00"/>
              </a:solidFill>
              <a:latin typeface="Times New Roman" pitchFamily="18" charset="0"/>
              <a:cs typeface="Times New Roman" pitchFamily="18" charset="0"/>
            </a:endParaRPr>
          </a:p>
          <a:p>
            <a:pPr>
              <a:buFontTx/>
              <a:buChar char="•"/>
            </a:pPr>
            <a:r>
              <a:rPr kumimoji="0" lang="ru-RU" sz="2800" b="1" dirty="0">
                <a:ln>
                  <a:solidFill>
                    <a:srgbClr val="002060"/>
                  </a:solidFill>
                </a:ln>
                <a:solidFill>
                  <a:srgbClr val="002060"/>
                </a:solidFill>
                <a:latin typeface="Times New Roman" pitchFamily="18" charset="0"/>
                <a:cs typeface="Times New Roman" pitchFamily="18" charset="0"/>
              </a:rPr>
              <a:t> 3-й этап. Ему необходимо научиться осуществлять наблюдение за своей учебной деятельностью (ее самоанализ, самооценка и </a:t>
            </a:r>
            <a:r>
              <a:rPr kumimoji="0" lang="ru-RU" sz="2800" b="1" dirty="0" err="1">
                <a:ln>
                  <a:solidFill>
                    <a:srgbClr val="002060"/>
                  </a:solidFill>
                </a:ln>
                <a:solidFill>
                  <a:srgbClr val="002060"/>
                </a:solidFill>
                <a:latin typeface="Times New Roman" pitchFamily="18" charset="0"/>
                <a:cs typeface="Times New Roman" pitchFamily="18" charset="0"/>
              </a:rPr>
              <a:t>самокоррекция</a:t>
            </a:r>
            <a:r>
              <a:rPr kumimoji="0" lang="ru-RU" sz="2800" b="1" dirty="0">
                <a:ln>
                  <a:solidFill>
                    <a:srgbClr val="002060"/>
                  </a:solidFill>
                </a:ln>
                <a:solidFill>
                  <a:srgbClr val="002060"/>
                </a:solidFill>
                <a:latin typeface="Times New Roman" pitchFamily="18" charset="0"/>
                <a:cs typeface="Times New Roman" pitchFamily="18" charset="0"/>
              </a:rPr>
              <a:t>).</a:t>
            </a:r>
          </a:p>
          <a:p>
            <a:pPr eaLnBrk="0" hangingPunct="0"/>
            <a:endParaRPr kumimoji="0" lang="ru-RU" sz="2800" b="1" dirty="0">
              <a:ln>
                <a:solidFill>
                  <a:srgbClr val="FFFF00"/>
                </a:solidFill>
              </a:ln>
              <a:solidFill>
                <a:srgbClr val="FFFF00"/>
              </a:solidFill>
              <a:latin typeface="Arial" charset="0"/>
            </a:endParaRPr>
          </a:p>
        </p:txBody>
      </p:sp>
    </p:spTree>
    <p:extLst>
      <p:ext uri="{BB962C8B-B14F-4D97-AF65-F5344CB8AC3E}">
        <p14:creationId xmlns:p14="http://schemas.microsoft.com/office/powerpoint/2010/main" val="4016524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68312" y="228372"/>
            <a:ext cx="813593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sz="3600" b="1" i="1" dirty="0">
                <a:solidFill>
                  <a:srgbClr val="FF0000"/>
                </a:solidFill>
                <a:latin typeface="Times New Roman" pitchFamily="18" charset="0"/>
                <a:cs typeface="Times New Roman" pitchFamily="18" charset="0"/>
              </a:rPr>
              <a:t>Письмо-обращение.</a:t>
            </a:r>
          </a:p>
          <a:p>
            <a:pPr>
              <a:spcBef>
                <a:spcPct val="50000"/>
              </a:spcBef>
            </a:pPr>
            <a:r>
              <a:rPr lang="ru-RU" sz="2800" b="1" i="1" u="sng" dirty="0">
                <a:solidFill>
                  <a:srgbClr val="002060"/>
                </a:solidFill>
              </a:rPr>
              <a:t>Кому:</a:t>
            </a:r>
            <a:r>
              <a:rPr lang="ru-RU" sz="2800" b="1" i="1" dirty="0">
                <a:solidFill>
                  <a:schemeClr val="bg1"/>
                </a:solidFill>
              </a:rPr>
              <a:t> </a:t>
            </a:r>
            <a:r>
              <a:rPr lang="ru-RU" sz="2800" b="1" dirty="0">
                <a:solidFill>
                  <a:srgbClr val="002060"/>
                </a:solidFill>
              </a:rPr>
              <a:t>родителям.</a:t>
            </a:r>
          </a:p>
          <a:p>
            <a:pPr>
              <a:spcBef>
                <a:spcPct val="50000"/>
              </a:spcBef>
            </a:pPr>
            <a:r>
              <a:rPr lang="ru-RU" sz="2800" b="1" i="1" u="sng" dirty="0">
                <a:solidFill>
                  <a:srgbClr val="002060"/>
                </a:solidFill>
              </a:rPr>
              <a:t>От кого:</a:t>
            </a:r>
            <a:r>
              <a:rPr lang="ru-RU" sz="2800" b="1" i="1" dirty="0">
                <a:solidFill>
                  <a:schemeClr val="bg1"/>
                </a:solidFill>
              </a:rPr>
              <a:t> </a:t>
            </a:r>
            <a:r>
              <a:rPr lang="ru-RU" sz="2800" b="1" dirty="0">
                <a:solidFill>
                  <a:srgbClr val="002060"/>
                </a:solidFill>
              </a:rPr>
              <a:t>детей разных времён и народов.</a:t>
            </a:r>
            <a:endParaRPr lang="ru-RU" sz="2800" b="1" i="1" dirty="0">
              <a:solidFill>
                <a:srgbClr val="002060"/>
              </a:solidFill>
            </a:endParaRPr>
          </a:p>
        </p:txBody>
      </p:sp>
      <p:sp>
        <p:nvSpPr>
          <p:cNvPr id="3" name="Rectangle 6"/>
          <p:cNvSpPr>
            <a:spLocks noChangeArrowheads="1"/>
          </p:cNvSpPr>
          <p:nvPr/>
        </p:nvSpPr>
        <p:spPr bwMode="auto">
          <a:xfrm>
            <a:off x="539750" y="2167364"/>
            <a:ext cx="84248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ru-RU" sz="2400" b="1" i="1" dirty="0">
                <a:solidFill>
                  <a:srgbClr val="002060"/>
                </a:solidFill>
                <a:latin typeface="Times New Roman" pitchFamily="18" charset="0"/>
                <a:cs typeface="Times New Roman" pitchFamily="18" charset="0"/>
              </a:rPr>
              <a:t>1. Не портите меня. Я прекрасно знаю, что я не должен получать всего, о чем прошу. Я просто проверяю вас</a:t>
            </a:r>
            <a:r>
              <a:rPr kumimoji="0" lang="ru-RU" sz="2400" b="1" i="1" dirty="0" smtClean="0">
                <a:solidFill>
                  <a:srgbClr val="002060"/>
                </a:solidFill>
                <a:latin typeface="Times New Roman" pitchFamily="18" charset="0"/>
                <a:cs typeface="Times New Roman" pitchFamily="18" charset="0"/>
              </a:rPr>
              <a:t>.</a:t>
            </a:r>
            <a:endParaRPr kumimoji="0" lang="ru-RU" sz="2400" dirty="0">
              <a:solidFill>
                <a:srgbClr val="002060"/>
              </a:solidFill>
              <a:latin typeface="Times New Roman" pitchFamily="18" charset="0"/>
              <a:cs typeface="Times New Roman" pitchFamily="18" charset="0"/>
            </a:endParaRPr>
          </a:p>
        </p:txBody>
      </p:sp>
      <p:sp>
        <p:nvSpPr>
          <p:cNvPr id="4" name="Rectangle 7"/>
          <p:cNvSpPr>
            <a:spLocks noChangeArrowheads="1"/>
          </p:cNvSpPr>
          <p:nvPr/>
        </p:nvSpPr>
        <p:spPr bwMode="auto">
          <a:xfrm>
            <a:off x="539750" y="2661634"/>
            <a:ext cx="79930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endParaRPr kumimoji="0" lang="ru-RU" sz="2400" b="1" i="1" dirty="0" smtClean="0">
              <a:solidFill>
                <a:srgbClr val="002060"/>
              </a:solidFill>
              <a:latin typeface="Times New Roman" pitchFamily="18" charset="0"/>
              <a:cs typeface="Times New Roman" pitchFamily="18" charset="0"/>
            </a:endParaRPr>
          </a:p>
          <a:p>
            <a:pPr algn="just"/>
            <a:r>
              <a:rPr kumimoji="0" lang="ru-RU" sz="2400" b="1" i="1" dirty="0" smtClean="0">
                <a:solidFill>
                  <a:srgbClr val="002060"/>
                </a:solidFill>
                <a:latin typeface="Times New Roman" pitchFamily="18" charset="0"/>
                <a:cs typeface="Times New Roman" pitchFamily="18" charset="0"/>
              </a:rPr>
              <a:t>2.Не </a:t>
            </a:r>
            <a:r>
              <a:rPr kumimoji="0" lang="ru-RU" sz="2400" b="1" i="1" dirty="0">
                <a:solidFill>
                  <a:srgbClr val="002060"/>
                </a:solidFill>
                <a:latin typeface="Times New Roman" pitchFamily="18" charset="0"/>
                <a:cs typeface="Times New Roman" pitchFamily="18" charset="0"/>
              </a:rPr>
              <a:t>бойтесь проявлять твердость по отношению ко мне. Я предпочитаю это. Это позволяет мне знать меру и место.</a:t>
            </a:r>
            <a:r>
              <a:rPr kumimoji="0" lang="ru-RU" sz="2400" b="1" dirty="0">
                <a:solidFill>
                  <a:srgbClr val="002060"/>
                </a:solidFill>
                <a:latin typeface="Times New Roman" pitchFamily="18" charset="0"/>
                <a:cs typeface="Times New Roman" pitchFamily="18" charset="0"/>
              </a:rPr>
              <a:t> </a:t>
            </a:r>
          </a:p>
        </p:txBody>
      </p:sp>
      <p:pic>
        <p:nvPicPr>
          <p:cNvPr id="11266" name="Picture 2" descr="F:\педвсеобч март\img4.jpg"/>
          <p:cNvPicPr>
            <a:picLocks noChangeAspect="1" noChangeArrowheads="1"/>
          </p:cNvPicPr>
          <p:nvPr/>
        </p:nvPicPr>
        <p:blipFill rotWithShape="1">
          <a:blip r:embed="rId2">
            <a:extLst>
              <a:ext uri="{28A0092B-C50C-407E-A947-70E740481C1C}">
                <a14:useLocalDpi xmlns:a14="http://schemas.microsoft.com/office/drawing/2010/main" val="0"/>
              </a:ext>
            </a:extLst>
          </a:blip>
          <a:srcRect l="51971" t="24849" b="31320"/>
          <a:stretch/>
        </p:blipFill>
        <p:spPr bwMode="auto">
          <a:xfrm>
            <a:off x="5724128" y="4971387"/>
            <a:ext cx="2304381" cy="18003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p:nvSpPr>
        <p:spPr bwMode="auto">
          <a:xfrm>
            <a:off x="451900" y="4148565"/>
            <a:ext cx="80645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kumimoji="0" lang="ru-RU" sz="2400" b="1" i="1" dirty="0">
                <a:solidFill>
                  <a:srgbClr val="002060"/>
                </a:solidFill>
                <a:latin typeface="Times New Roman" pitchFamily="18" charset="0"/>
                <a:cs typeface="Times New Roman" pitchFamily="18" charset="0"/>
              </a:rPr>
              <a:t>3.Не применяйте силу в отношениях со мной. Иначе это научит меня думать, что сила — это все, что имеет значение. С большей готовностью </a:t>
            </a:r>
          </a:p>
          <a:p>
            <a:pPr algn="just"/>
            <a:r>
              <a:rPr kumimoji="0" lang="ru-RU" sz="2400" b="1" i="1" dirty="0">
                <a:solidFill>
                  <a:srgbClr val="002060"/>
                </a:solidFill>
                <a:latin typeface="Times New Roman" pitchFamily="18" charset="0"/>
                <a:cs typeface="Times New Roman" pitchFamily="18" charset="0"/>
              </a:rPr>
              <a:t>я восприму ваше руководство мной.</a:t>
            </a:r>
            <a:r>
              <a:rPr kumimoji="0" lang="ru-RU" sz="2400" b="1" dirty="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734624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23850" y="72162"/>
            <a:ext cx="842486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kumimoji="0" lang="ru-RU" sz="3600" b="1" dirty="0">
                <a:solidFill>
                  <a:srgbClr val="002060"/>
                </a:solidFill>
                <a:latin typeface="Times New Roman" pitchFamily="18" charset="0"/>
                <a:cs typeface="Times New Roman" pitchFamily="18" charset="0"/>
              </a:rPr>
              <a:t>Помните, что у вас есть самое великое чудо на свете. </a:t>
            </a:r>
            <a:endParaRPr kumimoji="0" lang="ru-RU" sz="3600" b="1" dirty="0" smtClean="0">
              <a:solidFill>
                <a:srgbClr val="002060"/>
              </a:solidFill>
              <a:latin typeface="Times New Roman" pitchFamily="18" charset="0"/>
              <a:cs typeface="Times New Roman" pitchFamily="18" charset="0"/>
            </a:endParaRPr>
          </a:p>
          <a:p>
            <a:pPr algn="ctr"/>
            <a:r>
              <a:rPr kumimoji="0" lang="ru-RU" sz="3600" b="1" dirty="0" smtClean="0">
                <a:solidFill>
                  <a:srgbClr val="FC0416"/>
                </a:solidFill>
                <a:latin typeface="Times New Roman" pitchFamily="18" charset="0"/>
                <a:cs typeface="Times New Roman" pitchFamily="18" charset="0"/>
              </a:rPr>
              <a:t>Это </a:t>
            </a:r>
            <a:r>
              <a:rPr kumimoji="0" lang="ru-RU" sz="3600" b="1" dirty="0">
                <a:solidFill>
                  <a:srgbClr val="FC0416"/>
                </a:solidFill>
                <a:latin typeface="Times New Roman" pitchFamily="18" charset="0"/>
                <a:cs typeface="Times New Roman" pitchFamily="18" charset="0"/>
              </a:rPr>
              <a:t>чудо — Я, ВАШ РЕБЕНОК!</a:t>
            </a:r>
          </a:p>
        </p:txBody>
      </p:sp>
      <p:pic>
        <p:nvPicPr>
          <p:cNvPr id="12290" name="Picture 2" descr="F:\педвсеобч март\1bb9590e439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2104" y="2060848"/>
            <a:ext cx="6389452" cy="4565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359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908720"/>
            <a:ext cx="8640960" cy="3416320"/>
          </a:xfrm>
          <a:prstGeom prst="rect">
            <a:avLst/>
          </a:prstGeom>
        </p:spPr>
        <p:txBody>
          <a:bodyPr wrap="square">
            <a:spAutoFit/>
          </a:bodyPr>
          <a:lstStyle/>
          <a:p>
            <a:pPr algn="ctr"/>
            <a:r>
              <a:rPr lang="ru-RU" altLang="ru-RU" sz="3600" b="1" dirty="0">
                <a:solidFill>
                  <a:srgbClr val="FC0416"/>
                </a:solidFill>
                <a:latin typeface="Times New Roman" pitchFamily="18" charset="0"/>
                <a:cs typeface="Times New Roman" pitchFamily="18" charset="0"/>
              </a:rPr>
              <a:t>Ценностная ориентация </a:t>
            </a:r>
            <a:r>
              <a:rPr lang="ru-RU" altLang="ru-RU" sz="3600" b="1" dirty="0">
                <a:solidFill>
                  <a:srgbClr val="002060"/>
                </a:solidFill>
                <a:latin typeface="Times New Roman" pitchFamily="18" charset="0"/>
                <a:cs typeface="Times New Roman" pitchFamily="18" charset="0"/>
              </a:rPr>
              <a:t>– это избирательное отношение человека к материальным и духовным ценностям, система его установок, убеждений, предпочтений, выраженная в поведении.</a:t>
            </a:r>
          </a:p>
        </p:txBody>
      </p:sp>
    </p:spTree>
    <p:extLst>
      <p:ext uri="{BB962C8B-B14F-4D97-AF65-F5344CB8AC3E}">
        <p14:creationId xmlns:p14="http://schemas.microsoft.com/office/powerpoint/2010/main" val="3687187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педвсеобч март\slide_4.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79512" y="188640"/>
            <a:ext cx="8712968" cy="637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68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640960" cy="954107"/>
          </a:xfrm>
          <a:prstGeom prst="rect">
            <a:avLst/>
          </a:prstGeom>
        </p:spPr>
        <p:txBody>
          <a:bodyPr wrap="square">
            <a:spAutoFit/>
          </a:bodyPr>
          <a:lstStyle/>
          <a:p>
            <a:pPr algn="ctr"/>
            <a:r>
              <a:rPr lang="ru-RU" sz="2800" b="1" dirty="0">
                <a:solidFill>
                  <a:srgbClr val="002060"/>
                </a:solidFill>
                <a:latin typeface="Times New Roman" pitchFamily="18" charset="0"/>
                <a:cs typeface="Times New Roman" pitchFamily="18" charset="0"/>
              </a:rPr>
              <a:t>Схема процесса ориентации школьников на социально значимые </a:t>
            </a:r>
            <a:r>
              <a:rPr lang="ru-RU" sz="2800" b="1" dirty="0" smtClean="0">
                <a:solidFill>
                  <a:srgbClr val="002060"/>
                </a:solidFill>
                <a:latin typeface="Times New Roman" pitchFamily="18" charset="0"/>
                <a:cs typeface="Times New Roman" pitchFamily="18" charset="0"/>
              </a:rPr>
              <a:t>ценности</a:t>
            </a:r>
            <a:r>
              <a:rPr lang="ru-RU" sz="2800" b="1" dirty="0">
                <a:solidFill>
                  <a:srgbClr val="002060"/>
                </a:solidFill>
                <a:latin typeface="Times New Roman" pitchFamily="18" charset="0"/>
                <a:cs typeface="Times New Roman" pitchFamily="18" charset="0"/>
              </a:rPr>
              <a:t>(по </a:t>
            </a:r>
            <a:r>
              <a:rPr lang="ru-RU" sz="2800" b="1" dirty="0" err="1">
                <a:solidFill>
                  <a:srgbClr val="002060"/>
                </a:solidFill>
                <a:latin typeface="Times New Roman" pitchFamily="18" charset="0"/>
                <a:cs typeface="Times New Roman" pitchFamily="18" charset="0"/>
              </a:rPr>
              <a:t>А.В.Кирьяковой</a:t>
            </a:r>
            <a:r>
              <a:rPr lang="ru-RU" sz="2800" b="1" dirty="0">
                <a:solidFill>
                  <a:srgbClr val="002060"/>
                </a:solidFill>
                <a:latin typeface="Times New Roman" pitchFamily="18" charset="0"/>
                <a:cs typeface="Times New Roman" pitchFamily="18" charset="0"/>
              </a:rPr>
              <a:t>)</a:t>
            </a:r>
          </a:p>
        </p:txBody>
      </p:sp>
      <p:pic>
        <p:nvPicPr>
          <p:cNvPr id="1026" name="Picture 2" descr="F:\педвсеобч март\slide_8.jpg"/>
          <p:cNvPicPr>
            <a:picLocks noChangeAspect="1" noChangeArrowheads="1"/>
          </p:cNvPicPr>
          <p:nvPr/>
        </p:nvPicPr>
        <p:blipFill rotWithShape="1">
          <a:blip r:embed="rId2">
            <a:extLst>
              <a:ext uri="{28A0092B-C50C-407E-A947-70E740481C1C}">
                <a14:useLocalDpi xmlns:a14="http://schemas.microsoft.com/office/drawing/2010/main" val="0"/>
              </a:ext>
            </a:extLst>
          </a:blip>
          <a:srcRect t="18121"/>
          <a:stretch/>
        </p:blipFill>
        <p:spPr bwMode="auto">
          <a:xfrm>
            <a:off x="620389" y="1596415"/>
            <a:ext cx="7903221" cy="485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708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7016" y="332656"/>
            <a:ext cx="8856984" cy="6247864"/>
          </a:xfrm>
          <a:prstGeom prst="rect">
            <a:avLst/>
          </a:prstGeom>
        </p:spPr>
        <p:txBody>
          <a:bodyPr wrap="square">
            <a:spAutoFit/>
          </a:bodyPr>
          <a:lstStyle/>
          <a:p>
            <a:r>
              <a:rPr lang="ru-RU" sz="2000" b="1" dirty="0">
                <a:solidFill>
                  <a:srgbClr val="FC0416"/>
                </a:solidFill>
                <a:latin typeface="Times New Roman" pitchFamily="18" charset="0"/>
                <a:cs typeface="Times New Roman" pitchFamily="18" charset="0"/>
              </a:rPr>
              <a:t>I фаза</a:t>
            </a:r>
            <a:r>
              <a:rPr lang="ru-RU" sz="2000" b="1" dirty="0">
                <a:solidFill>
                  <a:srgbClr val="FFC000"/>
                </a:solidFill>
                <a:latin typeface="Times New Roman" pitchFamily="18" charset="0"/>
                <a:cs typeface="Times New Roman" pitchFamily="18" charset="0"/>
              </a:rPr>
              <a:t> </a:t>
            </a:r>
            <a:r>
              <a:rPr lang="ru-RU" sz="2000" b="1" dirty="0">
                <a:solidFill>
                  <a:srgbClr val="002060"/>
                </a:solidFill>
                <a:latin typeface="Times New Roman" pitchFamily="18" charset="0"/>
                <a:cs typeface="Times New Roman" pitchFamily="18" charset="0"/>
              </a:rPr>
              <a:t>– присвоение ценностей общества личностью. Оно обеспечивает создание ценностного образа мира. На этой основе происходит формирование ценностного отношения к явлениям окружающей действительности, происходит становление и развитие ценностных ориентаций личности во всех сферах её жизнедеятельности. </a:t>
            </a:r>
            <a:endParaRPr lang="ru-RU" sz="2000" b="1" dirty="0" smtClean="0">
              <a:solidFill>
                <a:srgbClr val="002060"/>
              </a:solidFill>
              <a:latin typeface="Times New Roman" pitchFamily="18" charset="0"/>
              <a:cs typeface="Times New Roman" pitchFamily="18" charset="0"/>
            </a:endParaRPr>
          </a:p>
          <a:p>
            <a:endParaRPr lang="ru-RU" sz="2000" b="1" dirty="0" smtClean="0">
              <a:solidFill>
                <a:srgbClr val="FFFF00"/>
              </a:solidFill>
              <a:latin typeface="Times New Roman" pitchFamily="18" charset="0"/>
              <a:cs typeface="Times New Roman" pitchFamily="18" charset="0"/>
            </a:endParaRPr>
          </a:p>
          <a:p>
            <a:r>
              <a:rPr lang="ru-RU" sz="2000" b="1" dirty="0" smtClean="0">
                <a:solidFill>
                  <a:srgbClr val="FC0416"/>
                </a:solidFill>
                <a:latin typeface="Times New Roman" pitchFamily="18" charset="0"/>
                <a:cs typeface="Times New Roman" pitchFamily="18" charset="0"/>
              </a:rPr>
              <a:t>II </a:t>
            </a:r>
            <a:r>
              <a:rPr lang="ru-RU" sz="2000" b="1" dirty="0">
                <a:solidFill>
                  <a:srgbClr val="FC0416"/>
                </a:solidFill>
                <a:latin typeface="Times New Roman" pitchFamily="18" charset="0"/>
                <a:cs typeface="Times New Roman" pitchFamily="18" charset="0"/>
              </a:rPr>
              <a:t>фаза </a:t>
            </a:r>
            <a:r>
              <a:rPr lang="ru-RU" sz="2000" b="1" dirty="0">
                <a:solidFill>
                  <a:srgbClr val="002060"/>
                </a:solidFill>
                <a:latin typeface="Times New Roman" pitchFamily="18" charset="0"/>
                <a:cs typeface="Times New Roman" pitchFamily="18" charset="0"/>
              </a:rPr>
              <a:t>– преобразование личности на основе присвоения ценностей. Это такой период в развитии процесса ориентации, когда личность сосредотачивает внимание на себе, происходит самопознание, самооценка, формируется образ «Я» ( переоценка ценностей, их дифференциация). </a:t>
            </a:r>
            <a:endParaRPr lang="ru-RU" sz="2000" b="1" dirty="0" smtClean="0">
              <a:solidFill>
                <a:srgbClr val="002060"/>
              </a:solidFill>
              <a:latin typeface="Times New Roman" pitchFamily="18" charset="0"/>
              <a:cs typeface="Times New Roman" pitchFamily="18" charset="0"/>
            </a:endParaRPr>
          </a:p>
          <a:p>
            <a:endParaRPr lang="ru-RU" sz="2000" b="1" dirty="0" smtClean="0">
              <a:solidFill>
                <a:srgbClr val="FFFF00"/>
              </a:solidFill>
            </a:endParaRPr>
          </a:p>
          <a:p>
            <a:r>
              <a:rPr lang="ru-RU" sz="2000" b="1" dirty="0" smtClean="0">
                <a:solidFill>
                  <a:srgbClr val="FC0416"/>
                </a:solidFill>
                <a:latin typeface="Times New Roman" pitchFamily="18" charset="0"/>
                <a:cs typeface="Times New Roman" pitchFamily="18" charset="0"/>
              </a:rPr>
              <a:t>III </a:t>
            </a:r>
            <a:r>
              <a:rPr lang="ru-RU" sz="2000" b="1" dirty="0">
                <a:solidFill>
                  <a:srgbClr val="FC0416"/>
                </a:solidFill>
                <a:latin typeface="Times New Roman" pitchFamily="18" charset="0"/>
                <a:cs typeface="Times New Roman" pitchFamily="18" charset="0"/>
              </a:rPr>
              <a:t>фаза </a:t>
            </a:r>
            <a:r>
              <a:rPr lang="ru-RU" sz="2000" b="1" dirty="0">
                <a:solidFill>
                  <a:srgbClr val="002060"/>
                </a:solidFill>
                <a:latin typeface="Times New Roman" pitchFamily="18" charset="0"/>
                <a:cs typeface="Times New Roman" pitchFamily="18" charset="0"/>
              </a:rPr>
              <a:t>– прогноз, целеполагание, проектирование, что обеспечивает формирование «образа будущего». На этой стадии ориентации личности происходит систематизация, согласование и выстраивание иерархии, собственной шкалы ценностей, системы ценностных ориентаций. Важно отметить, что на всех этапах развития ценностных ориентаций как процесса все фазы работают синхронно, но их условное расчленение позволяет понять механизм ценностного освоения действительности, принятие школьником себя как </a:t>
            </a:r>
            <a:r>
              <a:rPr lang="ru-RU" sz="2000" b="1" dirty="0" err="1">
                <a:solidFill>
                  <a:srgbClr val="002060"/>
                </a:solidFill>
                <a:latin typeface="Times New Roman" pitchFamily="18" charset="0"/>
                <a:cs typeface="Times New Roman" pitchFamily="18" charset="0"/>
              </a:rPr>
              <a:t>самоценности</a:t>
            </a:r>
            <a:r>
              <a:rPr lang="ru-RU" sz="2000" b="1" dirty="0">
                <a:solidFill>
                  <a:srgbClr val="002060"/>
                </a:solidFill>
                <a:latin typeface="Times New Roman" pitchFamily="18" charset="0"/>
                <a:cs typeface="Times New Roman" pitchFamily="18" charset="0"/>
              </a:rPr>
              <a:t> и увидеть слагаемые близких, средних и далёких личностных перспектив</a:t>
            </a:r>
          </a:p>
        </p:txBody>
      </p:sp>
    </p:spTree>
    <p:extLst>
      <p:ext uri="{BB962C8B-B14F-4D97-AF65-F5344CB8AC3E}">
        <p14:creationId xmlns:p14="http://schemas.microsoft.com/office/powerpoint/2010/main" val="1056698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60207"/>
            <a:ext cx="896396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kumimoji="0" lang="ru-RU" sz="3200" b="1" dirty="0">
                <a:solidFill>
                  <a:srgbClr val="FC0416"/>
                </a:solidFill>
                <a:latin typeface="Times New Roman" pitchFamily="18" charset="0"/>
                <a:cs typeface="Times New Roman" pitchFamily="18" charset="0"/>
              </a:rPr>
              <a:t>Самооценка</a:t>
            </a:r>
            <a:r>
              <a:rPr kumimoji="0" lang="ru-RU" sz="3200" b="1" dirty="0">
                <a:solidFill>
                  <a:schemeClr val="bg1"/>
                </a:solidFill>
                <a:latin typeface="Times New Roman" pitchFamily="18" charset="0"/>
                <a:cs typeface="Times New Roman" pitchFamily="18" charset="0"/>
              </a:rPr>
              <a:t> </a:t>
            </a:r>
            <a:r>
              <a:rPr kumimoji="0" lang="ru-RU" sz="3200" b="1" dirty="0">
                <a:solidFill>
                  <a:srgbClr val="002060"/>
                </a:solidFill>
                <a:latin typeface="Times New Roman" pitchFamily="18" charset="0"/>
                <a:cs typeface="Times New Roman" pitchFamily="18" charset="0"/>
              </a:rPr>
              <a:t>-</a:t>
            </a:r>
            <a:r>
              <a:rPr kumimoji="0" lang="ru-RU" sz="3200" dirty="0">
                <a:solidFill>
                  <a:srgbClr val="002060"/>
                </a:solidFill>
                <a:latin typeface="Times New Roman" pitchFamily="18" charset="0"/>
                <a:cs typeface="Times New Roman" pitchFamily="18" charset="0"/>
              </a:rPr>
              <a:t> </a:t>
            </a:r>
            <a:r>
              <a:rPr kumimoji="0" lang="ru-RU" sz="3200" b="1" dirty="0">
                <a:solidFill>
                  <a:srgbClr val="002060"/>
                </a:solidFill>
                <a:latin typeface="Times New Roman" pitchFamily="18" charset="0"/>
                <a:cs typeface="Times New Roman" pitchFamily="18" charset="0"/>
              </a:rPr>
              <a:t>это оценка человеком самого себя: своих качеств, возможностей, способностей, особенностей своей деятельности. </a:t>
            </a:r>
          </a:p>
        </p:txBody>
      </p:sp>
      <p:pic>
        <p:nvPicPr>
          <p:cNvPr id="3074" name="Picture 2" descr="F:\педвсеобч март\827b74e2689fc4b77bcd9a19fc442d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745" y="2199947"/>
            <a:ext cx="7422478" cy="431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521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4"/>
            <a:ext cx="8424936" cy="5878532"/>
          </a:xfrm>
          <a:prstGeom prst="rect">
            <a:avLst/>
          </a:prstGeom>
        </p:spPr>
        <p:txBody>
          <a:bodyPr wrap="square">
            <a:spAutoFit/>
          </a:bodyPr>
          <a:lstStyle/>
          <a:p>
            <a:pPr algn="ctr"/>
            <a:r>
              <a:rPr lang="ru-RU" sz="3600" b="1" dirty="0">
                <a:solidFill>
                  <a:srgbClr val="002060"/>
                </a:solidFill>
                <a:latin typeface="Times New Roman" pitchFamily="18" charset="0"/>
                <a:cs typeface="Times New Roman" pitchFamily="18" charset="0"/>
              </a:rPr>
              <a:t>Самооценка тесно связана с уровнем притязаний личности, с желаемым уровнем ее самооценки. </a:t>
            </a:r>
          </a:p>
          <a:p>
            <a:pPr algn="ctr"/>
            <a:r>
              <a:rPr lang="ru-RU" sz="3600" b="1" dirty="0">
                <a:solidFill>
                  <a:srgbClr val="002060"/>
                </a:solidFill>
                <a:latin typeface="Times New Roman" pitchFamily="18" charset="0"/>
                <a:cs typeface="Times New Roman" pitchFamily="18" charset="0"/>
              </a:rPr>
              <a:t>Психолог Джемс вывел формулу, которая показывает зависимость самооценки человека от его притязаний.</a:t>
            </a:r>
          </a:p>
          <a:p>
            <a:r>
              <a:rPr lang="ru-RU" sz="3600" dirty="0">
                <a:solidFill>
                  <a:srgbClr val="FFFF00"/>
                </a:solidFill>
                <a:latin typeface="Times New Roman" pitchFamily="18" charset="0"/>
                <a:cs typeface="Times New Roman" pitchFamily="18" charset="0"/>
              </a:rPr>
              <a:t>                       </a:t>
            </a:r>
          </a:p>
          <a:p>
            <a:r>
              <a:rPr lang="ru-RU" sz="4400" b="1" dirty="0">
                <a:solidFill>
                  <a:srgbClr val="FC0416"/>
                </a:solidFill>
                <a:latin typeface="Times New Roman" pitchFamily="18" charset="0"/>
                <a:cs typeface="Times New Roman" pitchFamily="18" charset="0"/>
              </a:rPr>
              <a:t>Самооценка =  ____Успех______</a:t>
            </a:r>
          </a:p>
          <a:p>
            <a:r>
              <a:rPr lang="ru-RU" sz="4400" b="1" dirty="0">
                <a:solidFill>
                  <a:srgbClr val="FC0416"/>
                </a:solidFill>
                <a:latin typeface="Times New Roman" pitchFamily="18" charset="0"/>
                <a:cs typeface="Times New Roman" pitchFamily="18" charset="0"/>
              </a:rPr>
              <a:t>                               Притязания</a:t>
            </a:r>
          </a:p>
        </p:txBody>
      </p:sp>
    </p:spTree>
    <p:extLst>
      <p:ext uri="{BB962C8B-B14F-4D97-AF65-F5344CB8AC3E}">
        <p14:creationId xmlns:p14="http://schemas.microsoft.com/office/powerpoint/2010/main" val="1510293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95536" y="404813"/>
            <a:ext cx="8496944"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ru-RU" sz="3200" b="1" dirty="0">
                <a:solidFill>
                  <a:srgbClr val="FC0416"/>
                </a:solidFill>
                <a:latin typeface="Times New Roman" pitchFamily="18" charset="0"/>
                <a:cs typeface="Times New Roman" pitchFamily="18" charset="0"/>
              </a:rPr>
              <a:t>Формирование самооценки: </a:t>
            </a:r>
            <a:endParaRPr lang="ru-RU" sz="3200" b="1" dirty="0">
              <a:solidFill>
                <a:srgbClr val="FFFF00"/>
              </a:solidFill>
              <a:latin typeface="Times New Roman" pitchFamily="18" charset="0"/>
              <a:cs typeface="Times New Roman" pitchFamily="18" charset="0"/>
            </a:endParaRPr>
          </a:p>
          <a:p>
            <a:pPr algn="just">
              <a:spcBef>
                <a:spcPct val="50000"/>
              </a:spcBef>
              <a:buFontTx/>
              <a:buChar char="•"/>
            </a:pPr>
            <a:r>
              <a:rPr lang="ru-RU" sz="3200" dirty="0">
                <a:solidFill>
                  <a:srgbClr val="002060"/>
                </a:solidFill>
              </a:rPr>
              <a:t> </a:t>
            </a:r>
            <a:r>
              <a:rPr lang="ru-RU" sz="3200" b="1" dirty="0">
                <a:solidFill>
                  <a:srgbClr val="002060"/>
                </a:solidFill>
                <a:latin typeface="Times New Roman" pitchFamily="18" charset="0"/>
                <a:cs typeface="Times New Roman" pitchFamily="18" charset="0"/>
              </a:rPr>
              <a:t>Отношение окружающих </a:t>
            </a:r>
          </a:p>
          <a:p>
            <a:pPr algn="just">
              <a:spcBef>
                <a:spcPct val="50000"/>
              </a:spcBef>
              <a:buFontTx/>
              <a:buChar char="•"/>
            </a:pPr>
            <a:r>
              <a:rPr lang="ru-RU" sz="3200" b="1" dirty="0">
                <a:solidFill>
                  <a:srgbClr val="002060"/>
                </a:solidFill>
                <a:latin typeface="Times New Roman" pitchFamily="18" charset="0"/>
                <a:cs typeface="Times New Roman" pitchFamily="18" charset="0"/>
              </a:rPr>
              <a:t> Осознание самим ребенком особенностей своей деятельности, её хода и результатов.</a:t>
            </a:r>
            <a:r>
              <a:rPr lang="ru-RU" sz="3200" dirty="0">
                <a:solidFill>
                  <a:srgbClr val="002060"/>
                </a:solidFill>
                <a:latin typeface="Times New Roman" pitchFamily="18" charset="0"/>
                <a:cs typeface="Times New Roman" pitchFamily="18" charset="0"/>
              </a:rPr>
              <a:t> </a:t>
            </a:r>
          </a:p>
        </p:txBody>
      </p:sp>
      <p:pic>
        <p:nvPicPr>
          <p:cNvPr id="4098" name="Picture 2" descr="F:\педвсеобч март\img15.jpg"/>
          <p:cNvPicPr>
            <a:picLocks noChangeAspect="1" noChangeArrowheads="1"/>
          </p:cNvPicPr>
          <p:nvPr/>
        </p:nvPicPr>
        <p:blipFill rotWithShape="1">
          <a:blip r:embed="rId2">
            <a:extLst>
              <a:ext uri="{28A0092B-C50C-407E-A947-70E740481C1C}">
                <a14:useLocalDpi xmlns:a14="http://schemas.microsoft.com/office/drawing/2010/main" val="0"/>
              </a:ext>
            </a:extLst>
          </a:blip>
          <a:srcRect l="45909" b="53738"/>
          <a:stretch/>
        </p:blipFill>
        <p:spPr bwMode="auto">
          <a:xfrm>
            <a:off x="160187" y="3345102"/>
            <a:ext cx="4627838" cy="296855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F:\педвсеобч март\img15.jpg"/>
          <p:cNvPicPr>
            <a:picLocks noChangeAspect="1" noChangeArrowheads="1"/>
          </p:cNvPicPr>
          <p:nvPr/>
        </p:nvPicPr>
        <p:blipFill rotWithShape="1">
          <a:blip r:embed="rId2">
            <a:extLst>
              <a:ext uri="{28A0092B-C50C-407E-A947-70E740481C1C}">
                <a14:useLocalDpi xmlns:a14="http://schemas.microsoft.com/office/drawing/2010/main" val="0"/>
              </a:ext>
            </a:extLst>
          </a:blip>
          <a:srcRect t="48950" r="42121"/>
          <a:stretch/>
        </p:blipFill>
        <p:spPr bwMode="auto">
          <a:xfrm>
            <a:off x="5076056" y="3842123"/>
            <a:ext cx="3622623" cy="239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258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203575" y="188913"/>
            <a:ext cx="5616575" cy="393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ru-RU" sz="2800" b="1" dirty="0">
                <a:solidFill>
                  <a:srgbClr val="002060"/>
                </a:solidFill>
                <a:latin typeface="Times New Roman" pitchFamily="18" charset="0"/>
                <a:cs typeface="Times New Roman" pitchFamily="18" charset="0"/>
              </a:rPr>
              <a:t>На начальных этапах развития ребенок оценивает преимущественно свои физические качества и возможности ("Я </a:t>
            </a:r>
            <a:r>
              <a:rPr kumimoji="0" lang="ru-RU" sz="2800" b="1" dirty="0" err="1">
                <a:solidFill>
                  <a:srgbClr val="002060"/>
                </a:solidFill>
                <a:latin typeface="Times New Roman" pitchFamily="18" charset="0"/>
                <a:cs typeface="Times New Roman" pitchFamily="18" charset="0"/>
              </a:rPr>
              <a:t>большой","Я</a:t>
            </a:r>
            <a:r>
              <a:rPr kumimoji="0" lang="ru-RU" sz="2800" b="1" dirty="0">
                <a:solidFill>
                  <a:srgbClr val="002060"/>
                </a:solidFill>
                <a:latin typeface="Times New Roman" pitchFamily="18" charset="0"/>
                <a:cs typeface="Times New Roman" pitchFamily="18" charset="0"/>
              </a:rPr>
              <a:t> сильный"), затем начинают осознаваться и оцениваться практические умения, поступки, моральные качества.</a:t>
            </a:r>
          </a:p>
        </p:txBody>
      </p:sp>
      <p:pic>
        <p:nvPicPr>
          <p:cNvPr id="5122" name="Picture 2" descr="F:\педвсеобч март\vozrastnaya-psihologiya---osobennosti-razvitiya-cheloveka-i-interesnye-fakty-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0082" y="4127626"/>
            <a:ext cx="2774495" cy="249118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F:\педвсеобч март\maxresdefault.jpg"/>
          <p:cNvPicPr>
            <a:picLocks noChangeAspect="1" noChangeArrowheads="1"/>
          </p:cNvPicPr>
          <p:nvPr/>
        </p:nvPicPr>
        <p:blipFill rotWithShape="1">
          <a:blip r:embed="rId3">
            <a:extLst>
              <a:ext uri="{28A0092B-C50C-407E-A947-70E740481C1C}">
                <a14:useLocalDpi xmlns:a14="http://schemas.microsoft.com/office/drawing/2010/main" val="0"/>
              </a:ext>
            </a:extLst>
          </a:blip>
          <a:srcRect l="14090" r="13978"/>
          <a:stretch/>
        </p:blipFill>
        <p:spPr bwMode="auto">
          <a:xfrm>
            <a:off x="103762" y="188913"/>
            <a:ext cx="3099813"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83780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601</Words>
  <Application>Microsoft Office PowerPoint</Application>
  <PresentationFormat>Экран (4:3)</PresentationFormat>
  <Paragraphs>46</Paragraphs>
  <Slides>17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Krukov</dc:creator>
  <cp:lastModifiedBy>User</cp:lastModifiedBy>
  <cp:revision>12</cp:revision>
  <dcterms:created xsi:type="dcterms:W3CDTF">2021-03-24T21:08:20Z</dcterms:created>
  <dcterms:modified xsi:type="dcterms:W3CDTF">2021-03-25T13:01:47Z</dcterms:modified>
</cp:coreProperties>
</file>